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3"/>
    <p:sldId id="284" r:id="rId4"/>
    <p:sldId id="259" r:id="rId5"/>
    <p:sldId id="286" r:id="rId6"/>
    <p:sldId id="285" r:id="rId7"/>
    <p:sldId id="287" r:id="rId8"/>
    <p:sldId id="257" r:id="rId9"/>
    <p:sldId id="258" r:id="rId10"/>
    <p:sldId id="273" r:id="rId11"/>
    <p:sldId id="262" r:id="rId12"/>
    <p:sldId id="261" r:id="rId13"/>
    <p:sldId id="267" r:id="rId14"/>
    <p:sldId id="268" r:id="rId16"/>
    <p:sldId id="269" r:id="rId17"/>
    <p:sldId id="260" r:id="rId18"/>
    <p:sldId id="264" r:id="rId19"/>
    <p:sldId id="271" r:id="rId20"/>
    <p:sldId id="270" r:id="rId21"/>
    <p:sldId id="272" r:id="rId22"/>
    <p:sldId id="288" r:id="rId23"/>
    <p:sldId id="303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D53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2" Type="http://schemas.openxmlformats.org/officeDocument/2006/relationships/slideLayout" Target="../slideLayouts/slideLayout4.xml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3.png"/><Relationship Id="rId1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835978"/>
            <a:ext cx="10972800" cy="3657600"/>
          </a:xfrm>
        </p:spPr>
        <p:txBody>
          <a:bodyPr anchor="ctr" anchorCtr="0"/>
          <a:lstStyle/>
          <a:p>
            <a:pPr>
              <a:lnSpc>
                <a:spcPct val="150000"/>
              </a:lnSpc>
            </a:pPr>
            <a:r>
              <a:rPr lang="en-US" sz="4800" dirty="0">
                <a:latin typeface="Georgia" panose="02040502050405020303" charset="0"/>
                <a:cs typeface="Georgia" panose="02040502050405020303" charset="0"/>
              </a:rPr>
              <a:t>Introduction to psycholinguistics: Investigating linguistic meaning</a:t>
            </a:r>
            <a:endParaRPr lang="en-US" sz="4800" dirty="0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019993"/>
            <a:ext cx="9144000" cy="1655762"/>
          </a:xfrm>
        </p:spPr>
        <p:txBody>
          <a:bodyPr anchor="ctr" anchorCtr="0">
            <a:normAutofit lnSpcReduction="10000"/>
          </a:bodyPr>
          <a:lstStyle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Session 1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Vinicius Macuch Silva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Cognitive Modeling group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What do psycholinguists investigate?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502920" y="3754120"/>
            <a:ext cx="41148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Mental structures and processes involved in language use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628775" y="3026410"/>
            <a:ext cx="186309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Psychologist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8878570" y="3026410"/>
            <a:ext cx="129349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Linguist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1085533" y="4964430"/>
            <a:ext cx="2949575" cy="7067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Universal characteristics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algn="ctr"/>
            <a:r>
              <a:rPr lang="en-US" sz="2000">
                <a:latin typeface="Georgia" panose="02040502050405020303" charset="0"/>
                <a:cs typeface="Georgia" panose="02040502050405020303" charset="0"/>
              </a:rPr>
              <a:t>Language-specificity</a:t>
            </a:r>
            <a:endParaRPr lang="en-US" sz="2000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7564120" y="4062095"/>
            <a:ext cx="3657600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Patterns in language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7696200" y="4964113"/>
            <a:ext cx="3657600" cy="70675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performance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Laboratory studies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4953000" y="2566035"/>
            <a:ext cx="228600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Psycholinguist</a:t>
            </a:r>
            <a:endParaRPr lang="en-US" sz="2400">
              <a:solidFill>
                <a:srgbClr val="C00000"/>
              </a:solidFill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pic>
        <p:nvPicPr>
          <p:cNvPr id="15" name="Content Placeholder 14" descr="thin-arrowheads-pointing-down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 rot="16200000">
            <a:off x="5398770" y="1899285"/>
            <a:ext cx="457200" cy="457200"/>
          </a:xfrm>
          <a:prstGeom prst="rect">
            <a:avLst/>
          </a:prstGeom>
        </p:spPr>
      </p:pic>
      <p:pic>
        <p:nvPicPr>
          <p:cNvPr id="13" name="Content Placeholder 14" descr="thin-arrowheads-pointing-dow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 flipH="1">
            <a:off x="6336030" y="1899285"/>
            <a:ext cx="457200" cy="457200"/>
          </a:xfrm>
          <a:prstGeom prst="rect">
            <a:avLst/>
          </a:prstGeom>
        </p:spPr>
      </p:pic>
      <p:sp>
        <p:nvSpPr>
          <p:cNvPr id="14" name="Text Box 13"/>
          <p:cNvSpPr txBox="1"/>
          <p:nvPr/>
        </p:nvSpPr>
        <p:spPr>
          <a:xfrm>
            <a:off x="3383915" y="1899285"/>
            <a:ext cx="201485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use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16" name="Text Box 15"/>
          <p:cNvSpPr txBox="1"/>
          <p:nvPr/>
        </p:nvSpPr>
        <p:spPr>
          <a:xfrm>
            <a:off x="6793230" y="1899285"/>
            <a:ext cx="278955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structure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7" grpId="0"/>
      <p:bldP spid="6" grpId="0"/>
      <p:bldP spid="8" grpId="0"/>
      <p:bldP spid="10" grpId="0"/>
      <p:bldP spid="11" grpId="0"/>
      <p:bldP spid="14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What do psycholinguists investigate?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2026920" y="2737168"/>
            <a:ext cx="8138160" cy="1383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[Cognitive] Mechanisms underlying language use and representation in the human mind and brain 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Psychology, linguistics, and adult language processing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556385" y="2130425"/>
            <a:ext cx="357949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Experimental psychology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193800" y="2980373"/>
            <a:ext cx="4304665" cy="28613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Chronometric analysis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Tape recorder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Computer-readable vocabularies/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large language corpora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Programming techniques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(connectionist modeling)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8018145" y="2173605"/>
            <a:ext cx="165290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Linguistics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6692265" y="2980373"/>
            <a:ext cx="5255895" cy="28613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Processing predictions from 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linguistic models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Asymmetry btw. psycholinguistic research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and linguistic theory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Sentence processing 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(psycholinguistic models)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Psychology, linguistics, and language acquisition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560830" y="2280920"/>
            <a:ext cx="366014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First language acquisition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517650" y="4190366"/>
            <a:ext cx="3746500" cy="82994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pPr indent="0" algn="ctr">
              <a:buNone/>
            </a:pPr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Children learn their native 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indent="0" algn="ctr">
              <a:buNone/>
            </a:pPr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language(s)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6781800" y="2280920"/>
            <a:ext cx="400240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Second language acquisition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pic>
        <p:nvPicPr>
          <p:cNvPr id="15" name="Content Placeholder 14" descr="thin-arrowheads-pointing-down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3162300" y="3330575"/>
            <a:ext cx="457200" cy="457200"/>
          </a:xfrm>
          <a:prstGeom prst="rect">
            <a:avLst/>
          </a:prstGeom>
        </p:spPr>
      </p:pic>
      <p:pic>
        <p:nvPicPr>
          <p:cNvPr id="3" name="Content Placeholder 14" descr="thin-arrowheads-pointing-dow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77250" y="3330575"/>
            <a:ext cx="457200" cy="45720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6540500" y="4190366"/>
            <a:ext cx="4330065" cy="82994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pPr indent="0" algn="ctr">
              <a:buNone/>
            </a:pPr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Children and adults learn their 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indent="0" algn="ctr">
              <a:buNone/>
            </a:pPr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non-native language(s)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23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Biology and behavior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290445" y="2136140"/>
            <a:ext cx="211709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Psycholinguistics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7169785" y="1920875"/>
            <a:ext cx="40767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processing in the human organism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6877050" y="2987993"/>
            <a:ext cx="4661535" cy="28613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Interface btw. language and other cognitive faculties and processses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&amp; spatial cognition 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(frame of reference)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Spatial reference distinctions in cognitive neuroscience &lt;&gt; spatial codings in language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2095500" y="2561590"/>
            <a:ext cx="250761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Cognitive science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649095" y="2561590"/>
            <a:ext cx="330009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Cognitive neuroscience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749425" y="3678555"/>
            <a:ext cx="3200400" cy="11988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indent="0" algn="ctr">
              <a:buNone/>
            </a:pPr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processing in the brain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1885950" y="4856480"/>
            <a:ext cx="2926080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indent="0" algn="ctr">
              <a:buNone/>
            </a:pPr>
            <a:r>
              <a:rPr lang="en-US" sz="2000">
                <a:latin typeface="Georgia" panose="02040502050405020303" charset="0"/>
                <a:cs typeface="Georgia" panose="02040502050405020303" charset="0"/>
              </a:rPr>
              <a:t>(Neurolinguistics)</a:t>
            </a:r>
            <a:endParaRPr lang="en-US" sz="2000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3" grpId="0"/>
      <p:bldP spid="3" grpId="0"/>
      <p:bldP spid="5" grpId="0"/>
      <p:bldP spid="6" grpId="0"/>
      <p:bldP spid="7" grpId="0"/>
      <p:bldP spid="3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Language modalites &amp; media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5" name="Content Placeholder 4" descr="Historical_Writing_Systems_Template_Image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8152074" y="2743200"/>
            <a:ext cx="3300095" cy="1371600"/>
          </a:xfrm>
          <a:prstGeom prst="rect">
            <a:avLst/>
          </a:prstGeom>
        </p:spPr>
      </p:pic>
      <p:pic>
        <p:nvPicPr>
          <p:cNvPr id="6" name="Content Placeholder 5" descr="interpreter-41437_1280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958024" y="2286000"/>
            <a:ext cx="2010410" cy="2286000"/>
          </a:xfrm>
          <a:prstGeom prst="rect">
            <a:avLst/>
          </a:prstGeom>
        </p:spPr>
      </p:pic>
      <p:pic>
        <p:nvPicPr>
          <p:cNvPr id="7" name="Picture 6" descr="speech-29435_128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60" y="2743200"/>
            <a:ext cx="3040324" cy="1828800"/>
          </a:xfrm>
          <a:prstGeom prst="rect">
            <a:avLst/>
          </a:prstGeom>
        </p:spPr>
      </p:pic>
      <p:sp>
        <p:nvSpPr>
          <p:cNvPr id="13" name="Text Box 12"/>
          <p:cNvSpPr txBox="1"/>
          <p:nvPr/>
        </p:nvSpPr>
        <p:spPr>
          <a:xfrm>
            <a:off x="425450" y="5428933"/>
            <a:ext cx="36576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Spoken language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4134485" y="5428933"/>
            <a:ext cx="36576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Signed language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7973060" y="5428933"/>
            <a:ext cx="36576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Written language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0" name="Picture 9" descr="1200px-Writing_systems_worldwid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2085" y="2604135"/>
            <a:ext cx="3947049" cy="1828800"/>
          </a:xfrm>
          <a:prstGeom prst="rect">
            <a:avLst/>
          </a:prstGeom>
        </p:spPr>
      </p:pic>
      <p:pic>
        <p:nvPicPr>
          <p:cNvPr id="11" name="Picture 10" descr="Sign_language_families.sv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2270" y="2604135"/>
            <a:ext cx="3541775" cy="18288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96850" y="2225675"/>
            <a:ext cx="4114800" cy="4114800"/>
          </a:xfrm>
          <a:prstGeom prst="rect">
            <a:avLst/>
          </a:prstGeom>
          <a:noFill/>
          <a:ln w="762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745095" y="2225675"/>
            <a:ext cx="4114800" cy="4114800"/>
          </a:xfrm>
          <a:prstGeom prst="rect">
            <a:avLst/>
          </a:prstGeom>
          <a:noFill/>
          <a:ln w="762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8" grpId="0"/>
      <p:bldP spid="9" grpId="0"/>
      <p:bldP spid="12" grpId="0" animBg="1"/>
      <p:bldP spid="1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  <a:solidFill>
            <a:schemeClr val="bg1">
              <a:lumMod val="9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 anchorCtr="0"/>
          <a:p>
            <a:pPr algn="ctr"/>
            <a:r>
              <a:rPr lang="en-US">
                <a:solidFill>
                  <a:srgbClr val="C00000"/>
                </a:solidFill>
                <a:latin typeface="Georgia" panose="02040502050405020303" charset="0"/>
                <a:cs typeface="Georgia" panose="02040502050405020303" charset="0"/>
              </a:rPr>
              <a:t>Linguistic diversity!</a:t>
            </a:r>
            <a:endParaRPr lang="en-US">
              <a:solidFill>
                <a:srgbClr val="C00000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5390515" y="0"/>
            <a:ext cx="6801485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sz="12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https://thegradient.pub/the-benderrule-on-naming-the-languages-we-study-and-why-it-matters/</a:t>
            </a:r>
            <a:endParaRPr lang="en-US" sz="12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4084320" y="6582410"/>
            <a:ext cx="8107680" cy="27559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1200">
                <a:latin typeface="Georgia" panose="02040502050405020303" charset="0"/>
                <a:cs typeface="Georgia" panose="02040502050405020303" charset="0"/>
              </a:rPr>
              <a:t>https://commons.wikimedia.org/wiki/File:Ethnologue_18_linguistic_diversity_index_BlankMap-World6.svg</a:t>
            </a:r>
            <a:endParaRPr lang="en-US" sz="1200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Language and cognition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7169785" y="1920875"/>
            <a:ext cx="40767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Linguistic interaction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6877050" y="3141981"/>
            <a:ext cx="4661535" cy="255333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Contextual information is used to resolve reference and ambiguity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Experimental studies of pragmatics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Special cognitive abilities and proclivities behind interactive language use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1557020" y="1736090"/>
            <a:ext cx="446659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Effects of [language-specific] linguistic structure on cognitive processing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459865" y="3295968"/>
            <a:ext cx="4661535" cy="22453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Different semantic categories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Cross-linguistic matches &lt;&gt; linguistically-coded conceps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(specific language) restructures human cognition?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Comprehension and production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7169785" y="1920875"/>
            <a:ext cx="40767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Models of comprehension-production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6877050" y="2834006"/>
            <a:ext cx="4661535" cy="316928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Speaker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: certainty about intended message &lt;&gt; </a:t>
            </a:r>
            <a:r>
              <a:rPr lang="en-US" sz="20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Listener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: uncertainty about the message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Comprehension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: continuous, graded flow of information &lt;&gt; </a:t>
            </a:r>
            <a:r>
              <a:rPr lang="en-US" sz="20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Production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: discrete units of encoding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Integrated model &gt; separate models of the one-way processes?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1557020" y="1736090"/>
            <a:ext cx="446659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Predominance of research on comprehension over research on production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459865" y="2987993"/>
            <a:ext cx="4661535" cy="28613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Experimental control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Indirect view of production processs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(slips of tongue, language breakdown in aphasia)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Visual word recognition, sentence processing, spoken language comprehension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Course schedule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421640" y="2078356"/>
            <a:ext cx="5464175" cy="95313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Part I — Foundations of psycholinguistics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255385" y="2293303"/>
            <a:ext cx="5464175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Part II — Selected readings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308543" y="3418840"/>
            <a:ext cx="168973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Session 1-6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7845426" y="3418840"/>
            <a:ext cx="228409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Session 7-13/14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2484756" y="4260850"/>
            <a:ext cx="133731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Lectures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7591743" y="4260850"/>
            <a:ext cx="279146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Class presentations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3" grpId="0"/>
      <p:bldP spid="4" grpId="0"/>
      <p:bldP spid="5" grpId="0"/>
      <p:bldP spid="6" grpId="0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Model and experiment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3862705" y="1736090"/>
            <a:ext cx="446659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Relation btw. theory and experiment 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3765233" y="2680336"/>
            <a:ext cx="4661535" cy="347662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pt-PT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Pragmatic approach to model construction &gt; knowledge about human processing</a:t>
            </a:r>
            <a:endParaRPr lang="en-US" altLang="pt-PT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Modeling as a drive to empirical expansion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Empirical testing as an essential component of theoretical development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(pragmatics)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Course schedule - Part I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406400" y="2540318"/>
            <a:ext cx="5486400" cy="2861310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Session 1: What is psycholinguistics? What do psycholinguists investigate?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Session 2: Why and how to investigate linguistic meaning using psycholinguistic tools?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Session 3: Investigating language production at the discourse level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6299200" y="2540318"/>
            <a:ext cx="5486400" cy="2245360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Session 4: Investigating language comprehension at the discourse level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Session 5: Investigating the relation between production and comprehension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Session 6: Modeling psycholinguistic data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Materials - Part I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421005" y="2439036"/>
            <a:ext cx="5464175" cy="95313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The Handbook of Psycholinguistics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306185" y="2254568"/>
            <a:ext cx="5464175" cy="13220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Twenty-First Century Psycholinguistics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Four Cornerstones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392430" y="4133850"/>
            <a:ext cx="552196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Eva M. Fernandez &amp; Helen Smith Cairns (2018</a:t>
            </a:r>
            <a:r>
              <a:rPr lang="en-US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)</a:t>
            </a:r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7788910" y="4133850"/>
            <a:ext cx="2371725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Anne Cutler (2005)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4" grpId="0"/>
      <p:bldP spid="3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Materials - Part II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8" name="Content Placeholder 7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2065" y="1610995"/>
            <a:ext cx="3200400" cy="180022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6560" y="1610995"/>
            <a:ext cx="3200400" cy="1800225"/>
          </a:xfrm>
          <a:prstGeom prst="rect">
            <a:avLst/>
          </a:prstGeom>
        </p:spPr>
      </p:pic>
      <p:pic>
        <p:nvPicPr>
          <p:cNvPr id="9" name="Content Placeholder 8"/>
          <p:cNvPicPr>
            <a:picLocks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78855" y="1610995"/>
            <a:ext cx="3200400" cy="180022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9255" y="1691005"/>
            <a:ext cx="3200400" cy="18002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2465" y="3411223"/>
            <a:ext cx="3200400" cy="180022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65" y="3411220"/>
            <a:ext cx="3200400" cy="180022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2865" y="3411220"/>
            <a:ext cx="3200400" cy="180022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95400" y="4822190"/>
            <a:ext cx="3200400" cy="18002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95800" y="4733290"/>
            <a:ext cx="3200400" cy="180022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79255" y="3411220"/>
            <a:ext cx="3200400" cy="180022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96200" y="4822190"/>
            <a:ext cx="3200400" cy="18002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" name="Rectangle 15"/>
          <p:cNvSpPr/>
          <p:nvPr/>
        </p:nvSpPr>
        <p:spPr>
          <a:xfrm>
            <a:off x="4077335" y="4904740"/>
            <a:ext cx="3658235" cy="1463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078605" y="3527425"/>
            <a:ext cx="3657600" cy="10972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078605" y="1967865"/>
            <a:ext cx="3656965" cy="10972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798560" y="1967865"/>
            <a:ext cx="1097280" cy="10972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000">
                <a:solidFill>
                  <a:schemeClr val="tx1"/>
                </a:solidFill>
                <a:latin typeface="Georgia" panose="02040502050405020303" charset="0"/>
                <a:cs typeface="Georgia" panose="02040502050405020303" charset="0"/>
              </a:rPr>
              <a:t>30%</a:t>
            </a:r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Course assessment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4079240" y="2101215"/>
            <a:ext cx="3657600" cy="82994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One-page summary of 3 sessions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4077970" y="3845878"/>
            <a:ext cx="36576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Presentation of a paper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4077335" y="5221288"/>
            <a:ext cx="3657600" cy="82994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Short assignment on a paper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798560" y="3527425"/>
            <a:ext cx="1097280" cy="10972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000">
                <a:solidFill>
                  <a:schemeClr val="tx1"/>
                </a:solidFill>
                <a:latin typeface="Georgia" panose="02040502050405020303" charset="0"/>
                <a:cs typeface="Georgia" panose="02040502050405020303" charset="0"/>
              </a:rPr>
              <a:t>30%</a:t>
            </a:r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798560" y="4904740"/>
            <a:ext cx="1097280" cy="1463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000">
                <a:solidFill>
                  <a:schemeClr val="tx1"/>
                </a:solidFill>
                <a:latin typeface="Georgia" panose="02040502050405020303" charset="0"/>
                <a:cs typeface="Georgia" panose="02040502050405020303" charset="0"/>
              </a:rPr>
              <a:t>40%</a:t>
            </a:r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7" name="Text Box 16"/>
          <p:cNvSpPr txBox="1"/>
          <p:nvPr/>
        </p:nvSpPr>
        <p:spPr>
          <a:xfrm>
            <a:off x="838200" y="2286001"/>
            <a:ext cx="18288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Part I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8" name="Text Box 17"/>
          <p:cNvSpPr txBox="1"/>
          <p:nvPr/>
        </p:nvSpPr>
        <p:spPr>
          <a:xfrm>
            <a:off x="838200" y="4491356"/>
            <a:ext cx="18288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Part II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838200" y="3296285"/>
            <a:ext cx="10698480" cy="0"/>
          </a:xfrm>
          <a:prstGeom prst="line">
            <a:avLst/>
          </a:prstGeom>
          <a:ln w="19050"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7" grpId="0" bldLvl="0" animBg="1"/>
      <p:bldP spid="13" grpId="0"/>
      <p:bldP spid="15" grpId="0" bldLvl="0" animBg="1"/>
      <p:bldP spid="3" grpId="0"/>
      <p:bldP spid="10" grpId="0" bldLvl="0" animBg="1"/>
      <p:bldP spid="16" grpId="0" bldLvl="0" animBg="1"/>
      <p:bldP spid="6" grpId="0"/>
      <p:bldP spid="11" grpId="0" bldLvl="0" animBg="1"/>
      <p:bldP spid="17" grpId="0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600200"/>
            <a:ext cx="10972800" cy="3657600"/>
          </a:xfrm>
        </p:spPr>
        <p:txBody>
          <a:bodyPr anchor="ctr" anchorCtr="0"/>
          <a:lstStyle/>
          <a:p>
            <a:pPr>
              <a:lnSpc>
                <a:spcPct val="150000"/>
              </a:lnSpc>
            </a:pPr>
            <a:r>
              <a:rPr lang="en-US" sz="4800" dirty="0">
                <a:latin typeface="Georgia" panose="02040502050405020303" charset="0"/>
                <a:cs typeface="Georgia" panose="02040502050405020303" charset="0"/>
              </a:rPr>
              <a:t>Psycholinguistics: what is it?</a:t>
            </a:r>
            <a:endParaRPr lang="en-US" sz="4800" dirty="0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What is psycholinguistics?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4" name="Content Placeholder 3" descr="word_cloud_3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3352800" y="1691005"/>
            <a:ext cx="5486400" cy="2286000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3901440" y="4604068"/>
            <a:ext cx="438912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</a:rPr>
              <a:t>Psycholinguistics</a:t>
            </a:r>
            <a:endParaRPr lang="en-US" sz="2400">
              <a:solidFill>
                <a:srgbClr val="C00000"/>
              </a:solidFill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3901440" y="5953443"/>
            <a:ext cx="438912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solidFill>
                  <a:schemeClr val="bg1">
                    <a:lumMod val="75000"/>
                  </a:schemeClr>
                </a:solidFill>
                <a:effectLst/>
                <a:latin typeface="Georgia" panose="02040502050405020303" charset="0"/>
                <a:cs typeface="Georgia" panose="02040502050405020303" charset="0"/>
              </a:rPr>
              <a:t>Pragmatics</a:t>
            </a:r>
            <a:endParaRPr lang="en-US" sz="2400">
              <a:solidFill>
                <a:schemeClr val="bg1">
                  <a:lumMod val="75000"/>
                </a:schemeClr>
              </a:solidFill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5" name="Content Placeholder 14" descr="thin-arrowheads-pointing-down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67400" y="3929380"/>
            <a:ext cx="457200" cy="457200"/>
          </a:xfrm>
          <a:prstGeom prst="rect">
            <a:avLst/>
          </a:prstGeom>
        </p:spPr>
      </p:pic>
      <p:pic>
        <p:nvPicPr>
          <p:cNvPr id="17" name="Content Placeholder 14" descr="thin-arrowheads-pointing-down"/>
          <p:cNvPicPr>
            <a:picLocks noChangeAspect="1"/>
          </p:cNvPicPr>
          <p:nvPr/>
        </p:nvPicPr>
        <p:blipFill>
          <a:blip r:embed="rId2">
            <a:grayscl/>
            <a:lum bright="70000" contrast="-70000"/>
          </a:blip>
          <a:stretch>
            <a:fillRect/>
          </a:stretch>
        </p:blipFill>
        <p:spPr>
          <a:xfrm>
            <a:off x="5867400" y="5280660"/>
            <a:ext cx="457200" cy="457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What is psycholinguistics?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7" name="Picture 6" descr="psycholing-wiki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306" y="1691005"/>
            <a:ext cx="11989388" cy="1828800"/>
          </a:xfrm>
          <a:prstGeom prst="rect">
            <a:avLst/>
          </a:prstGeom>
        </p:spPr>
      </p:pic>
      <p:pic>
        <p:nvPicPr>
          <p:cNvPr id="6" name="Content Placeholder 5" descr="psycholing-mw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715125" y="3813810"/>
            <a:ext cx="8761750" cy="2286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What is psycholinguistics?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1981200" y="2521585"/>
            <a:ext cx="8229600" cy="18148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The study of how humans produce and understand language, and how these skills are acquired as both first and second language learners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4119</Words>
  <Application>WPS Presentation</Application>
  <PresentationFormat>Widescreen</PresentationFormat>
  <Paragraphs>226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0" baseType="lpstr">
      <vt:lpstr>Arial</vt:lpstr>
      <vt:lpstr>SimSun</vt:lpstr>
      <vt:lpstr>Wingdings</vt:lpstr>
      <vt:lpstr>Georgia</vt:lpstr>
      <vt:lpstr>Microsoft YaHei</vt:lpstr>
      <vt:lpstr>Arial Unicode MS</vt:lpstr>
      <vt:lpstr>Calibri Light</vt:lpstr>
      <vt:lpstr>Calibri</vt:lpstr>
      <vt:lpstr>Office Theme</vt:lpstr>
      <vt:lpstr>Introduction to psycholinguistics: Investigating linguistic meaning</vt:lpstr>
      <vt:lpstr>Course schedule</vt:lpstr>
      <vt:lpstr>Materials - Part I</vt:lpstr>
      <vt:lpstr>Materials - Part II</vt:lpstr>
      <vt:lpstr>Course assessment</vt:lpstr>
      <vt:lpstr>Psycholinguistics: what is it?</vt:lpstr>
      <vt:lpstr>What is psycholinguistics?</vt:lpstr>
      <vt:lpstr>What is psycholinguistics?</vt:lpstr>
      <vt:lpstr>What is psycholinguistics?</vt:lpstr>
      <vt:lpstr>What do psycholinguists investigate?</vt:lpstr>
      <vt:lpstr>What do psycholinguists investigate?</vt:lpstr>
      <vt:lpstr>Psychology, linguistics, and adult language processing</vt:lpstr>
      <vt:lpstr>Psychology, linguistics, and language acquisition</vt:lpstr>
      <vt:lpstr>Biology and behavior</vt:lpstr>
      <vt:lpstr>Language modalites &amp; media</vt:lpstr>
      <vt:lpstr>Linguistic diversity!</vt:lpstr>
      <vt:lpstr>PowerPoint 演示文稿</vt:lpstr>
      <vt:lpstr>Language and cognition</vt:lpstr>
      <vt:lpstr>Comprehension and production</vt:lpstr>
      <vt:lpstr>Model and experiment</vt:lpstr>
      <vt:lpstr>Course schedule - Part I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psycholinguistics: Investigating linguistic meaning</dc:title>
  <dc:creator/>
  <cp:lastModifiedBy>vinim</cp:lastModifiedBy>
  <cp:revision>46</cp:revision>
  <dcterms:created xsi:type="dcterms:W3CDTF">2020-03-02T17:53:00Z</dcterms:created>
  <dcterms:modified xsi:type="dcterms:W3CDTF">2020-03-06T10:47:31Z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1033-11.2.0.8893</vt:lpwstr>
  </property>
</Properties>
</file>

<file path=docProps/thumbnail.jpeg>
</file>